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3" r:id="rId10"/>
    <p:sldId id="273" r:id="rId11"/>
    <p:sldId id="266" r:id="rId12"/>
    <p:sldId id="268" r:id="rId13"/>
    <p:sldId id="269" r:id="rId14"/>
    <p:sldId id="270" r:id="rId15"/>
    <p:sldId id="274" r:id="rId16"/>
    <p:sldId id="265" r:id="rId17"/>
    <p:sldId id="264" r:id="rId18"/>
    <p:sldId id="27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90" d="100"/>
          <a:sy n="90" d="100"/>
        </p:scale>
        <p:origin x="570" y="78"/>
      </p:cViewPr>
      <p:guideLst/>
    </p:cSldViewPr>
  </p:slideViewPr>
  <p:notesTextViewPr>
    <p:cViewPr>
      <p:scale>
        <a:sx n="1" d="1"/>
        <a:sy n="1" d="1"/>
      </p:scale>
      <p:origin x="0" y="0"/>
    </p:cViewPr>
  </p:notesTextViewPr>
  <p:sorterViewPr>
    <p:cViewPr>
      <p:scale>
        <a:sx n="100" d="100"/>
        <a:sy n="100" d="100"/>
      </p:scale>
      <p:origin x="0" y="-1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5448-A09C-4F08-B617-656D7286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B7B87E-2BCF-4323-8DD6-0CAEFC78B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25DE17-8FC9-4364-8D16-04BA795D4BE5}"/>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5" name="Footer Placeholder 4">
            <a:extLst>
              <a:ext uri="{FF2B5EF4-FFF2-40B4-BE49-F238E27FC236}">
                <a16:creationId xmlns:a16="http://schemas.microsoft.com/office/drawing/2014/main" id="{3A578E43-029B-4824-9A48-ED3CD20D5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11D26-51A2-48E9-8EEC-0FEBED59628D}"/>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323146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D1E4-7A61-4B2E-8616-BCB10E03DC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960119-002D-4251-A0C5-54A298907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6D356-E5CE-4436-8983-DE666D478D0F}"/>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5" name="Footer Placeholder 4">
            <a:extLst>
              <a:ext uri="{FF2B5EF4-FFF2-40B4-BE49-F238E27FC236}">
                <a16:creationId xmlns:a16="http://schemas.microsoft.com/office/drawing/2014/main" id="{D4A587E8-91D3-4C25-852C-4A048F66CF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78933-1636-4385-BB99-4BD8DC8A9284}"/>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116055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4C3F1-3831-4B79-A2D4-4B62083A61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E9A45D-48DB-4C21-BE98-B85BB19081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F5634-1F43-4ED7-9AD0-9D273C476C51}"/>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5" name="Footer Placeholder 4">
            <a:extLst>
              <a:ext uri="{FF2B5EF4-FFF2-40B4-BE49-F238E27FC236}">
                <a16:creationId xmlns:a16="http://schemas.microsoft.com/office/drawing/2014/main" id="{AF44DB4D-0158-45FF-98AF-D86D7A82A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537E9-37C6-471C-9622-EBFD3943088B}"/>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298941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784B-66ED-4142-833F-B21D9C6489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92968C-DD61-4776-9670-40955A349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C68B0D-A0CE-48BF-BCB1-34E7916ABE3A}"/>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5" name="Footer Placeholder 4">
            <a:extLst>
              <a:ext uri="{FF2B5EF4-FFF2-40B4-BE49-F238E27FC236}">
                <a16:creationId xmlns:a16="http://schemas.microsoft.com/office/drawing/2014/main" id="{8066CEEB-C5FE-4942-94B5-95C869D9E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548AB-D778-4E0E-8E5D-EF07D2BA15D3}"/>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72498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6DCA-7B62-4DDA-95D6-657A018B1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63E672-4C39-4C63-85E3-9D57C0070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95FAD-5AB5-4F58-B06E-BF0D6625A6E1}"/>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5" name="Footer Placeholder 4">
            <a:extLst>
              <a:ext uri="{FF2B5EF4-FFF2-40B4-BE49-F238E27FC236}">
                <a16:creationId xmlns:a16="http://schemas.microsoft.com/office/drawing/2014/main" id="{1E082B04-82F6-41CF-91CD-2D304B53D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CD96E-5A4E-4C71-A16A-594DEE8B8F86}"/>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131953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E57-DCA2-4A45-8160-FBCE27CDAD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FE632-3B1A-4588-AF36-330093A29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26BEEE-17A8-419A-A2FB-4CFC383620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28FBF1-D291-44CE-8A7D-EE93743BF5DE}"/>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6" name="Footer Placeholder 5">
            <a:extLst>
              <a:ext uri="{FF2B5EF4-FFF2-40B4-BE49-F238E27FC236}">
                <a16:creationId xmlns:a16="http://schemas.microsoft.com/office/drawing/2014/main" id="{4A2226D7-FC87-4262-8548-6965FA3E5D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A0AFF0-10B6-4AD1-9381-5EF191E52B59}"/>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151103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8F99-A683-465A-84B8-4A11CB424E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4C303D-12CF-4622-8860-A4C1A97FAF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E0D8B8-19C1-40F6-B741-3DEA2DBF3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8B54C8-138E-4943-B270-DF2400B91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D9B4-3783-4A6E-B997-43C645BB7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B4B821-4A0B-4FC8-90C1-FD585330A06A}"/>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8" name="Footer Placeholder 7">
            <a:extLst>
              <a:ext uri="{FF2B5EF4-FFF2-40B4-BE49-F238E27FC236}">
                <a16:creationId xmlns:a16="http://schemas.microsoft.com/office/drawing/2014/main" id="{21E45C19-FB7C-43BD-AC33-FC4D4079EE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3A961E-55EA-4621-B1B8-079CAA551E46}"/>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349843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A44A-6C91-4220-BC4E-7268B86448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2F35F7-E502-48EE-B310-EC913284BE92}"/>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4" name="Footer Placeholder 3">
            <a:extLst>
              <a:ext uri="{FF2B5EF4-FFF2-40B4-BE49-F238E27FC236}">
                <a16:creationId xmlns:a16="http://schemas.microsoft.com/office/drawing/2014/main" id="{DF0304DD-85CC-4563-9DE0-FFE1602C73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8BD31E-83A4-4C02-9489-DA4372828862}"/>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64504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2A4F6-6CCA-40D7-94C7-EA82D29A788B}"/>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3" name="Footer Placeholder 2">
            <a:extLst>
              <a:ext uri="{FF2B5EF4-FFF2-40B4-BE49-F238E27FC236}">
                <a16:creationId xmlns:a16="http://schemas.microsoft.com/office/drawing/2014/main" id="{229D9654-7CBA-4202-8577-48B2E17D6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108954-CDCF-4B01-AB91-B10631224D76}"/>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155235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DA9F-71EE-4117-8C44-A657D3CCB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375A86-D600-48BE-9FAC-DFBFD9224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327E22-64D0-4441-B04F-7F9E0D4C1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B135C-A806-4635-89BF-0EA5A7CDD102}"/>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6" name="Footer Placeholder 5">
            <a:extLst>
              <a:ext uri="{FF2B5EF4-FFF2-40B4-BE49-F238E27FC236}">
                <a16:creationId xmlns:a16="http://schemas.microsoft.com/office/drawing/2014/main" id="{3595A3C9-5411-4CE4-B21A-59E196105B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6F0C8-BF1F-43CC-9467-A55F9A718F64}"/>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186722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1D53-C90F-432D-85F5-50AA94BB9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F18234-09EA-49C7-84A9-AA3551DF1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BB5DA7-6AFF-436D-9F1C-CF19AE940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DE6E6-4085-4276-883C-29A6D0476247}"/>
              </a:ext>
            </a:extLst>
          </p:cNvPr>
          <p:cNvSpPr>
            <a:spLocks noGrp="1"/>
          </p:cNvSpPr>
          <p:nvPr>
            <p:ph type="dt" sz="half" idx="10"/>
          </p:nvPr>
        </p:nvSpPr>
        <p:spPr/>
        <p:txBody>
          <a:bodyPr/>
          <a:lstStyle/>
          <a:p>
            <a:fld id="{7C7773BD-3602-436D-BC0C-57829A6B2485}" type="datetimeFigureOut">
              <a:rPr lang="en-GB" smtClean="0"/>
              <a:t>29/07/2021</a:t>
            </a:fld>
            <a:endParaRPr lang="en-GB"/>
          </a:p>
        </p:txBody>
      </p:sp>
      <p:sp>
        <p:nvSpPr>
          <p:cNvPr id="6" name="Footer Placeholder 5">
            <a:extLst>
              <a:ext uri="{FF2B5EF4-FFF2-40B4-BE49-F238E27FC236}">
                <a16:creationId xmlns:a16="http://schemas.microsoft.com/office/drawing/2014/main" id="{82715B65-83BF-4B0B-8E7C-A173E37CAB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0C5B16-0278-4F69-868B-500B9D4A7952}"/>
              </a:ext>
            </a:extLst>
          </p:cNvPr>
          <p:cNvSpPr>
            <a:spLocks noGrp="1"/>
          </p:cNvSpPr>
          <p:nvPr>
            <p:ph type="sldNum" sz="quarter" idx="12"/>
          </p:nvPr>
        </p:nvSpPr>
        <p:spPr/>
        <p:txBody>
          <a:bodyPr/>
          <a:lstStyle/>
          <a:p>
            <a:fld id="{D5A49807-83B9-466C-A936-6CD0BD903CDF}" type="slidenum">
              <a:rPr lang="en-GB" smtClean="0"/>
              <a:t>‹#›</a:t>
            </a:fld>
            <a:endParaRPr lang="en-GB"/>
          </a:p>
        </p:txBody>
      </p:sp>
    </p:spTree>
    <p:extLst>
      <p:ext uri="{BB962C8B-B14F-4D97-AF65-F5344CB8AC3E}">
        <p14:creationId xmlns:p14="http://schemas.microsoft.com/office/powerpoint/2010/main" val="5548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6FA50-F6E3-484C-8EE1-00CE9D767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4AE1AE-9B31-444F-94BE-B351B7FC3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C85889-A8B3-4651-84DB-E435955646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773BD-3602-436D-BC0C-57829A6B2485}" type="datetimeFigureOut">
              <a:rPr lang="en-GB" smtClean="0"/>
              <a:t>29/07/2021</a:t>
            </a:fld>
            <a:endParaRPr lang="en-GB"/>
          </a:p>
        </p:txBody>
      </p:sp>
      <p:sp>
        <p:nvSpPr>
          <p:cNvPr id="5" name="Footer Placeholder 4">
            <a:extLst>
              <a:ext uri="{FF2B5EF4-FFF2-40B4-BE49-F238E27FC236}">
                <a16:creationId xmlns:a16="http://schemas.microsoft.com/office/drawing/2014/main" id="{944D7F4A-D719-469D-B626-C1F72D9CE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706121-7910-46B6-B39A-0A133D6B6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49807-83B9-466C-A936-6CD0BD903CDF}" type="slidenum">
              <a:rPr lang="en-GB" smtClean="0"/>
              <a:t>‹#›</a:t>
            </a:fld>
            <a:endParaRPr lang="en-GB"/>
          </a:p>
        </p:txBody>
      </p:sp>
    </p:spTree>
    <p:extLst>
      <p:ext uri="{BB962C8B-B14F-4D97-AF65-F5344CB8AC3E}">
        <p14:creationId xmlns:p14="http://schemas.microsoft.com/office/powerpoint/2010/main" val="57930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esthatchparish.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9FB0-CC05-4E31-A1A3-360610CA0619}"/>
              </a:ext>
            </a:extLst>
          </p:cNvPr>
          <p:cNvSpPr>
            <a:spLocks noGrp="1"/>
          </p:cNvSpPr>
          <p:nvPr>
            <p:ph type="ctrTitle"/>
          </p:nvPr>
        </p:nvSpPr>
        <p:spPr>
          <a:xfrm>
            <a:off x="1628775" y="3602038"/>
            <a:ext cx="9144000" cy="2387600"/>
          </a:xfrm>
        </p:spPr>
        <p:txBody>
          <a:bodyPr>
            <a:normAutofit fontScale="90000"/>
          </a:bodyPr>
          <a:lstStyle/>
          <a:p>
            <a:pPr>
              <a:lnSpc>
                <a:spcPct val="115000"/>
              </a:lnSpc>
            </a:pPr>
            <a:r>
              <a:rPr lang="en-GB" sz="3100" b="1" u="sng"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WEST HATCH PARISH MEETING</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7.00pm on Wednesday 28</a:t>
            </a:r>
            <a:r>
              <a:rPr lang="en-GB" sz="2200" b="1"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July 2021 in the Village Hall </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Update on Highways England’s (HE) proposals to upgrade the A358</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This is an open meeting for the Parish Council to update parishioners about developments on the proposed dualling of the A358 and to hear their views on the project.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223023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PCs Proposals</a:t>
            </a:r>
            <a:endParaRPr lang="en-GB" sz="3200" dirty="0">
              <a:solidFill>
                <a:srgbClr val="0070C0"/>
              </a:solidFill>
              <a:latin typeface="Arial Black" panose="020B0A04020102020204" pitchFamily="34" charset="0"/>
            </a:endParaRPr>
          </a:p>
        </p:txBody>
      </p:sp>
      <p:pic>
        <p:nvPicPr>
          <p:cNvPr id="6" name="Content Placeholder 5">
            <a:extLst>
              <a:ext uri="{FF2B5EF4-FFF2-40B4-BE49-F238E27FC236}">
                <a16:creationId xmlns:a16="http://schemas.microsoft.com/office/drawing/2014/main" id="{FB0FC516-57C8-41F8-A792-86D9C27FC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90" y="1895475"/>
            <a:ext cx="5180635" cy="3448844"/>
          </a:xfrm>
        </p:spPr>
      </p:pic>
      <p:pic>
        <p:nvPicPr>
          <p:cNvPr id="8" name="Picture 7">
            <a:extLst>
              <a:ext uri="{FF2B5EF4-FFF2-40B4-BE49-F238E27FC236}">
                <a16:creationId xmlns:a16="http://schemas.microsoft.com/office/drawing/2014/main" id="{335826EE-8026-43AA-A539-C42D6F735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725" y="1870076"/>
            <a:ext cx="5247592" cy="3448843"/>
          </a:xfrm>
          <a:prstGeom prst="rect">
            <a:avLst/>
          </a:prstGeom>
        </p:spPr>
      </p:pic>
    </p:spTree>
    <p:extLst>
      <p:ext uri="{BB962C8B-B14F-4D97-AF65-F5344CB8AC3E}">
        <p14:creationId xmlns:p14="http://schemas.microsoft.com/office/powerpoint/2010/main" val="401404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 Proposals</a:t>
            </a:r>
            <a:endParaRPr lang="en-GB" sz="3200" dirty="0">
              <a:solidFill>
                <a:srgbClr val="0070C0"/>
              </a:solidFill>
              <a:latin typeface="Arial Black" panose="020B0A04020102020204" pitchFamily="34" charset="0"/>
            </a:endParaRPr>
          </a:p>
        </p:txBody>
      </p:sp>
      <p:pic>
        <p:nvPicPr>
          <p:cNvPr id="7" name="Content Placeholder 6">
            <a:extLst>
              <a:ext uri="{FF2B5EF4-FFF2-40B4-BE49-F238E27FC236}">
                <a16:creationId xmlns:a16="http://schemas.microsoft.com/office/drawing/2014/main" id="{27E7F36B-59CF-485E-A56C-5B0469A551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6209" y="1303735"/>
            <a:ext cx="7225916" cy="773906"/>
          </a:xfrm>
        </p:spPr>
      </p:pic>
      <p:pic>
        <p:nvPicPr>
          <p:cNvPr id="9" name="Picture 8">
            <a:extLst>
              <a:ext uri="{FF2B5EF4-FFF2-40B4-BE49-F238E27FC236}">
                <a16:creationId xmlns:a16="http://schemas.microsoft.com/office/drawing/2014/main" id="{18B1E0F2-B633-4DCE-82BF-A3FEEF79A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209" y="2183420"/>
            <a:ext cx="7381684" cy="1328527"/>
          </a:xfrm>
          <a:prstGeom prst="rect">
            <a:avLst/>
          </a:prstGeom>
        </p:spPr>
      </p:pic>
      <p:pic>
        <p:nvPicPr>
          <p:cNvPr id="11" name="Picture 10">
            <a:extLst>
              <a:ext uri="{FF2B5EF4-FFF2-40B4-BE49-F238E27FC236}">
                <a16:creationId xmlns:a16="http://schemas.microsoft.com/office/drawing/2014/main" id="{1550C2BD-74A0-48AB-817E-635683D91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854" y="3617726"/>
            <a:ext cx="7546395" cy="2968782"/>
          </a:xfrm>
          <a:prstGeom prst="rect">
            <a:avLst/>
          </a:prstGeom>
        </p:spPr>
      </p:pic>
    </p:spTree>
    <p:extLst>
      <p:ext uri="{BB962C8B-B14F-4D97-AF65-F5344CB8AC3E}">
        <p14:creationId xmlns:p14="http://schemas.microsoft.com/office/powerpoint/2010/main" val="129152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 Proposals</a:t>
            </a:r>
            <a:endParaRPr lang="en-GB" sz="3200" dirty="0">
              <a:solidFill>
                <a:srgbClr val="0070C0"/>
              </a:solidFill>
              <a:latin typeface="Arial Black" panose="020B0A04020102020204" pitchFamily="34" charset="0"/>
            </a:endParaRPr>
          </a:p>
        </p:txBody>
      </p:sp>
      <p:pic>
        <p:nvPicPr>
          <p:cNvPr id="6" name="Picture 5">
            <a:extLst>
              <a:ext uri="{FF2B5EF4-FFF2-40B4-BE49-F238E27FC236}">
                <a16:creationId xmlns:a16="http://schemas.microsoft.com/office/drawing/2014/main" id="{B8CB71C9-9A09-4E15-8655-A90A579F3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97" y="1690687"/>
            <a:ext cx="11239127" cy="3824287"/>
          </a:xfrm>
          <a:prstGeom prst="rect">
            <a:avLst/>
          </a:prstGeom>
        </p:spPr>
      </p:pic>
    </p:spTree>
    <p:extLst>
      <p:ext uri="{BB962C8B-B14F-4D97-AF65-F5344CB8AC3E}">
        <p14:creationId xmlns:p14="http://schemas.microsoft.com/office/powerpoint/2010/main" val="274615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 Proposals</a:t>
            </a:r>
            <a:endParaRPr lang="en-GB" sz="3200" dirty="0">
              <a:solidFill>
                <a:srgbClr val="0070C0"/>
              </a:solidFill>
              <a:latin typeface="Arial Black" panose="020B0A04020102020204" pitchFamily="34" charset="0"/>
            </a:endParaRPr>
          </a:p>
        </p:txBody>
      </p:sp>
      <p:pic>
        <p:nvPicPr>
          <p:cNvPr id="4" name="Picture 3">
            <a:extLst>
              <a:ext uri="{FF2B5EF4-FFF2-40B4-BE49-F238E27FC236}">
                <a16:creationId xmlns:a16="http://schemas.microsoft.com/office/drawing/2014/main" id="{401534AB-F530-4A89-B607-71C90ADB1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522894"/>
            <a:ext cx="7239000" cy="4888898"/>
          </a:xfrm>
          <a:prstGeom prst="rect">
            <a:avLst/>
          </a:prstGeom>
        </p:spPr>
      </p:pic>
    </p:spTree>
    <p:extLst>
      <p:ext uri="{BB962C8B-B14F-4D97-AF65-F5344CB8AC3E}">
        <p14:creationId xmlns:p14="http://schemas.microsoft.com/office/powerpoint/2010/main" val="118901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 Proposals</a:t>
            </a:r>
            <a:endParaRPr lang="en-GB" sz="3200" dirty="0">
              <a:solidFill>
                <a:srgbClr val="0070C0"/>
              </a:solidFill>
              <a:latin typeface="Arial Black" panose="020B0A04020102020204" pitchFamily="34" charset="0"/>
            </a:endParaRPr>
          </a:p>
        </p:txBody>
      </p:sp>
      <p:pic>
        <p:nvPicPr>
          <p:cNvPr id="5" name="Picture 4">
            <a:extLst>
              <a:ext uri="{FF2B5EF4-FFF2-40B4-BE49-F238E27FC236}">
                <a16:creationId xmlns:a16="http://schemas.microsoft.com/office/drawing/2014/main" id="{6DE5B344-702B-4182-A9E0-8469C9EC3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529" y="1435450"/>
            <a:ext cx="7820545" cy="2954633"/>
          </a:xfrm>
          <a:prstGeom prst="rect">
            <a:avLst/>
          </a:prstGeom>
        </p:spPr>
      </p:pic>
      <p:pic>
        <p:nvPicPr>
          <p:cNvPr id="7" name="Picture 6">
            <a:extLst>
              <a:ext uri="{FF2B5EF4-FFF2-40B4-BE49-F238E27FC236}">
                <a16:creationId xmlns:a16="http://schemas.microsoft.com/office/drawing/2014/main" id="{6335C432-A95A-4ED9-8261-E451103A1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529" y="4546599"/>
            <a:ext cx="7820545" cy="2041727"/>
          </a:xfrm>
          <a:prstGeom prst="rect">
            <a:avLst/>
          </a:prstGeom>
        </p:spPr>
      </p:pic>
    </p:spTree>
    <p:extLst>
      <p:ext uri="{BB962C8B-B14F-4D97-AF65-F5344CB8AC3E}">
        <p14:creationId xmlns:p14="http://schemas.microsoft.com/office/powerpoint/2010/main" val="194046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 Proposals</a:t>
            </a:r>
            <a:endParaRPr lang="en-GB" sz="3200" dirty="0">
              <a:solidFill>
                <a:srgbClr val="0070C0"/>
              </a:solidFill>
              <a:latin typeface="Arial Black" panose="020B0A04020102020204" pitchFamily="34" charset="0"/>
            </a:endParaRPr>
          </a:p>
        </p:txBody>
      </p:sp>
      <p:pic>
        <p:nvPicPr>
          <p:cNvPr id="5" name="Picture 4">
            <a:extLst>
              <a:ext uri="{FF2B5EF4-FFF2-40B4-BE49-F238E27FC236}">
                <a16:creationId xmlns:a16="http://schemas.microsoft.com/office/drawing/2014/main" id="{F59EBF99-7AC8-48F0-9AEF-EAE3C2266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62" y="2066924"/>
            <a:ext cx="9631213" cy="3672333"/>
          </a:xfrm>
          <a:prstGeom prst="rect">
            <a:avLst/>
          </a:prstGeom>
        </p:spPr>
      </p:pic>
    </p:spTree>
    <p:extLst>
      <p:ext uri="{BB962C8B-B14F-4D97-AF65-F5344CB8AC3E}">
        <p14:creationId xmlns:p14="http://schemas.microsoft.com/office/powerpoint/2010/main" val="51941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Latest HE Position</a:t>
            </a:r>
            <a:endParaRPr lang="en-GB" sz="32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029EF31-0297-461C-AA79-DC9B5AEDC56A}"/>
              </a:ext>
            </a:extLst>
          </p:cNvPr>
          <p:cNvSpPr>
            <a:spLocks noGrp="1"/>
          </p:cNvSpPr>
          <p:nvPr>
            <p:ph idx="1"/>
          </p:nvPr>
        </p:nvSpPr>
        <p:spPr/>
        <p:txBody>
          <a:bodyPr>
            <a:normAutofit lnSpcReduction="10000"/>
          </a:bodyPr>
          <a:lstStyle/>
          <a:p>
            <a:r>
              <a:rPr lang="en-US" dirty="0">
                <a:solidFill>
                  <a:srgbClr val="00B050"/>
                </a:solidFill>
              </a:rPr>
              <a:t>Mattocks Hill to Village Lane Accepted. (No routing through </a:t>
            </a:r>
            <a:r>
              <a:rPr lang="en-US" dirty="0" err="1">
                <a:solidFill>
                  <a:srgbClr val="00B050"/>
                </a:solidFill>
              </a:rPr>
              <a:t>Meare</a:t>
            </a:r>
            <a:r>
              <a:rPr lang="en-US" dirty="0">
                <a:solidFill>
                  <a:srgbClr val="00B050"/>
                </a:solidFill>
              </a:rPr>
              <a:t> Green)</a:t>
            </a:r>
          </a:p>
          <a:p>
            <a:r>
              <a:rPr lang="en-US" dirty="0">
                <a:solidFill>
                  <a:srgbClr val="00B050"/>
                </a:solidFill>
              </a:rPr>
              <a:t>Mattocks Hill to Special School Accepted. (No routing traffic through lower West Hatch) </a:t>
            </a:r>
          </a:p>
          <a:p>
            <a:r>
              <a:rPr lang="en-US" dirty="0">
                <a:solidFill>
                  <a:srgbClr val="00B050"/>
                </a:solidFill>
              </a:rPr>
              <a:t>Griffin Lane Agreed non viable as a route apart from residents, walkers and horses.</a:t>
            </a:r>
          </a:p>
          <a:p>
            <a:r>
              <a:rPr lang="en-US" dirty="0" err="1">
                <a:solidFill>
                  <a:srgbClr val="00B050"/>
                </a:solidFill>
              </a:rPr>
              <a:t>Rapps</a:t>
            </a:r>
            <a:r>
              <a:rPr lang="en-US" dirty="0">
                <a:solidFill>
                  <a:srgbClr val="00B050"/>
                </a:solidFill>
              </a:rPr>
              <a:t> to Broadway Connection Accepted.</a:t>
            </a:r>
          </a:p>
          <a:p>
            <a:r>
              <a:rPr lang="en-US" dirty="0">
                <a:solidFill>
                  <a:srgbClr val="00B050"/>
                </a:solidFill>
              </a:rPr>
              <a:t>Moving Hatch Green </a:t>
            </a:r>
            <a:r>
              <a:rPr lang="en-US" dirty="0" err="1">
                <a:solidFill>
                  <a:srgbClr val="00B050"/>
                </a:solidFill>
              </a:rPr>
              <a:t>Overbridge</a:t>
            </a:r>
            <a:r>
              <a:rPr lang="en-US" dirty="0">
                <a:solidFill>
                  <a:srgbClr val="00B050"/>
                </a:solidFill>
              </a:rPr>
              <a:t> Accepted</a:t>
            </a:r>
          </a:p>
          <a:p>
            <a:r>
              <a:rPr lang="en-US" dirty="0">
                <a:solidFill>
                  <a:srgbClr val="FFC000"/>
                </a:solidFill>
              </a:rPr>
              <a:t>Crossing at </a:t>
            </a:r>
            <a:r>
              <a:rPr lang="en-US" dirty="0" err="1">
                <a:solidFill>
                  <a:srgbClr val="FFC000"/>
                </a:solidFill>
              </a:rPr>
              <a:t>Bickenhall</a:t>
            </a:r>
            <a:r>
              <a:rPr lang="en-US" dirty="0">
                <a:solidFill>
                  <a:srgbClr val="FFC000"/>
                </a:solidFill>
              </a:rPr>
              <a:t> Lane, Bridge proposed for all or WCH + Farm</a:t>
            </a:r>
          </a:p>
          <a:p>
            <a:r>
              <a:rPr lang="en-US" dirty="0">
                <a:solidFill>
                  <a:srgbClr val="FF0000"/>
                </a:solidFill>
              </a:rPr>
              <a:t>All additional access slips rejected based on HE GD300 guides</a:t>
            </a:r>
          </a:p>
        </p:txBody>
      </p:sp>
    </p:spTree>
    <p:extLst>
      <p:ext uri="{BB962C8B-B14F-4D97-AF65-F5344CB8AC3E}">
        <p14:creationId xmlns:p14="http://schemas.microsoft.com/office/powerpoint/2010/main" val="56752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Current Position </a:t>
            </a:r>
            <a:endParaRPr lang="en-GB" sz="32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029EF31-0297-461C-AA79-DC9B5AEDC56A}"/>
              </a:ext>
            </a:extLst>
          </p:cNvPr>
          <p:cNvSpPr>
            <a:spLocks noGrp="1"/>
          </p:cNvSpPr>
          <p:nvPr>
            <p:ph idx="1"/>
          </p:nvPr>
        </p:nvSpPr>
        <p:spPr>
          <a:xfrm>
            <a:off x="838200" y="1406525"/>
            <a:ext cx="10515600" cy="5086350"/>
          </a:xfrm>
        </p:spPr>
        <p:txBody>
          <a:bodyPr>
            <a:normAutofit fontScale="92500" lnSpcReduction="20000"/>
          </a:bodyPr>
          <a:lstStyle/>
          <a:p>
            <a:r>
              <a:rPr lang="en-US" dirty="0">
                <a:solidFill>
                  <a:srgbClr val="FF0000"/>
                </a:solidFill>
              </a:rPr>
              <a:t>Potential increase in traffic </a:t>
            </a:r>
            <a:r>
              <a:rPr lang="en-US" dirty="0">
                <a:solidFill>
                  <a:srgbClr val="0070C0"/>
                </a:solidFill>
              </a:rPr>
              <a:t>from Neroche though </a:t>
            </a:r>
            <a:r>
              <a:rPr lang="en-US" dirty="0">
                <a:solidFill>
                  <a:srgbClr val="FF0000"/>
                </a:solidFill>
              </a:rPr>
              <a:t>Higher West Hatch Lane </a:t>
            </a:r>
            <a:r>
              <a:rPr lang="en-US" dirty="0">
                <a:solidFill>
                  <a:srgbClr val="0070C0"/>
                </a:solidFill>
              </a:rPr>
              <a:t>unless </a:t>
            </a:r>
            <a:r>
              <a:rPr lang="en-US" dirty="0" err="1">
                <a:solidFill>
                  <a:srgbClr val="0070C0"/>
                </a:solidFill>
              </a:rPr>
              <a:t>Bickenhall</a:t>
            </a:r>
            <a:r>
              <a:rPr lang="en-US" dirty="0">
                <a:solidFill>
                  <a:srgbClr val="0070C0"/>
                </a:solidFill>
              </a:rPr>
              <a:t> Lane and Access </a:t>
            </a:r>
            <a:r>
              <a:rPr lang="en-US" b="1" u="sng" dirty="0">
                <a:solidFill>
                  <a:srgbClr val="0070C0"/>
                </a:solidFill>
              </a:rPr>
              <a:t>to</a:t>
            </a:r>
            <a:r>
              <a:rPr lang="en-US" dirty="0">
                <a:solidFill>
                  <a:srgbClr val="0070C0"/>
                </a:solidFill>
              </a:rPr>
              <a:t> A358 resolved.</a:t>
            </a:r>
          </a:p>
          <a:p>
            <a:r>
              <a:rPr lang="en-US" dirty="0">
                <a:solidFill>
                  <a:srgbClr val="FF0000"/>
                </a:solidFill>
              </a:rPr>
              <a:t>Potential Increase in traffic</a:t>
            </a:r>
            <a:r>
              <a:rPr lang="en-US" dirty="0">
                <a:solidFill>
                  <a:srgbClr val="0070C0"/>
                </a:solidFill>
              </a:rPr>
              <a:t> through village </a:t>
            </a:r>
            <a:r>
              <a:rPr lang="en-US" dirty="0" err="1">
                <a:solidFill>
                  <a:srgbClr val="0070C0"/>
                </a:solidFill>
              </a:rPr>
              <a:t>centres</a:t>
            </a:r>
            <a:r>
              <a:rPr lang="en-US" dirty="0">
                <a:solidFill>
                  <a:srgbClr val="0070C0"/>
                </a:solidFill>
              </a:rPr>
              <a:t> of </a:t>
            </a:r>
            <a:r>
              <a:rPr lang="en-US" dirty="0" err="1">
                <a:solidFill>
                  <a:srgbClr val="FF0000"/>
                </a:solidFill>
              </a:rPr>
              <a:t>Ashill</a:t>
            </a:r>
            <a:r>
              <a:rPr lang="en-US" dirty="0">
                <a:solidFill>
                  <a:srgbClr val="FF0000"/>
                </a:solidFill>
              </a:rPr>
              <a:t> and Hatch Beauchamp</a:t>
            </a:r>
            <a:r>
              <a:rPr lang="en-US" dirty="0">
                <a:solidFill>
                  <a:srgbClr val="0070C0"/>
                </a:solidFill>
              </a:rPr>
              <a:t> because of absence of access to A358.</a:t>
            </a:r>
          </a:p>
          <a:p>
            <a:r>
              <a:rPr lang="en-US" dirty="0">
                <a:solidFill>
                  <a:srgbClr val="FF0000"/>
                </a:solidFill>
              </a:rPr>
              <a:t>HE</a:t>
            </a:r>
            <a:r>
              <a:rPr lang="en-US" dirty="0">
                <a:solidFill>
                  <a:srgbClr val="0070C0"/>
                </a:solidFill>
              </a:rPr>
              <a:t> still reviewing issues around their </a:t>
            </a:r>
            <a:r>
              <a:rPr lang="en-US" dirty="0">
                <a:solidFill>
                  <a:srgbClr val="FF0000"/>
                </a:solidFill>
              </a:rPr>
              <a:t>lack of adherence to GD 300 </a:t>
            </a:r>
            <a:r>
              <a:rPr lang="en-US" dirty="0">
                <a:solidFill>
                  <a:srgbClr val="0070C0"/>
                </a:solidFill>
              </a:rPr>
              <a:t>while </a:t>
            </a:r>
            <a:r>
              <a:rPr lang="en-US" dirty="0">
                <a:solidFill>
                  <a:srgbClr val="FF0000"/>
                </a:solidFill>
              </a:rPr>
              <a:t>using GD300 as a reason to object to additional slip roads. </a:t>
            </a:r>
            <a:r>
              <a:rPr lang="en-US" dirty="0">
                <a:solidFill>
                  <a:srgbClr val="0070C0"/>
                </a:solidFill>
              </a:rPr>
              <a:t>HE cite GD300 as a new set of guidelines hence not being used between Sparkford and </a:t>
            </a:r>
            <a:r>
              <a:rPr lang="en-US" dirty="0" err="1">
                <a:solidFill>
                  <a:srgbClr val="0070C0"/>
                </a:solidFill>
              </a:rPr>
              <a:t>Podimore</a:t>
            </a:r>
            <a:r>
              <a:rPr lang="en-US" dirty="0">
                <a:solidFill>
                  <a:srgbClr val="0070C0"/>
                </a:solidFill>
              </a:rPr>
              <a:t>!!!</a:t>
            </a:r>
          </a:p>
          <a:p>
            <a:r>
              <a:rPr lang="en-US" dirty="0">
                <a:solidFill>
                  <a:srgbClr val="0070C0"/>
                </a:solidFill>
              </a:rPr>
              <a:t>HE to perform detailed local traffic modelling and understand real topography (not via Google Maps!)</a:t>
            </a:r>
          </a:p>
          <a:p>
            <a:r>
              <a:rPr lang="en-US" b="1" u="sng" dirty="0">
                <a:solidFill>
                  <a:srgbClr val="0070C0"/>
                </a:solidFill>
              </a:rPr>
              <a:t>PCs will continue to present a unified front.</a:t>
            </a:r>
          </a:p>
          <a:p>
            <a:r>
              <a:rPr lang="en-US" b="1" u="sng" dirty="0">
                <a:solidFill>
                  <a:srgbClr val="0070C0"/>
                </a:solidFill>
              </a:rPr>
              <a:t>Concern that impact on local roads </a:t>
            </a:r>
            <a:r>
              <a:rPr lang="en-US" dirty="0">
                <a:solidFill>
                  <a:srgbClr val="0070C0"/>
                </a:solidFill>
              </a:rPr>
              <a:t>(traffic volume plus loadings/structure degradation) will be </a:t>
            </a:r>
            <a:r>
              <a:rPr lang="en-US" b="1" u="sng" dirty="0">
                <a:solidFill>
                  <a:srgbClr val="0070C0"/>
                </a:solidFill>
              </a:rPr>
              <a:t>dumped on financially compromised new unitary</a:t>
            </a:r>
            <a:r>
              <a:rPr lang="en-US" dirty="0">
                <a:solidFill>
                  <a:srgbClr val="0070C0"/>
                </a:solidFill>
              </a:rPr>
              <a:t> local authority. (e.g. </a:t>
            </a:r>
            <a:r>
              <a:rPr lang="en-US" dirty="0" err="1">
                <a:solidFill>
                  <a:srgbClr val="0070C0"/>
                </a:solidFill>
              </a:rPr>
              <a:t>Bickenhall</a:t>
            </a:r>
            <a:r>
              <a:rPr lang="en-US" dirty="0">
                <a:solidFill>
                  <a:srgbClr val="0070C0"/>
                </a:solidFill>
              </a:rPr>
              <a:t> to Battens Green road if traffic forced there by </a:t>
            </a:r>
            <a:r>
              <a:rPr lang="en-US" dirty="0" err="1">
                <a:solidFill>
                  <a:srgbClr val="0070C0"/>
                </a:solidFill>
              </a:rPr>
              <a:t>Bickenhall</a:t>
            </a:r>
            <a:r>
              <a:rPr lang="en-US" dirty="0">
                <a:solidFill>
                  <a:srgbClr val="0070C0"/>
                </a:solidFill>
              </a:rPr>
              <a:t> Lane closure)  </a:t>
            </a:r>
            <a:endParaRPr lang="en-GB" dirty="0">
              <a:solidFill>
                <a:srgbClr val="0070C0"/>
              </a:solidFill>
            </a:endParaRPr>
          </a:p>
        </p:txBody>
      </p:sp>
    </p:spTree>
    <p:extLst>
      <p:ext uri="{BB962C8B-B14F-4D97-AF65-F5344CB8AC3E}">
        <p14:creationId xmlns:p14="http://schemas.microsoft.com/office/powerpoint/2010/main" val="172575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Will It Ever Happen?</a:t>
            </a:r>
            <a:endParaRPr lang="en-GB" sz="32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029EF31-0297-461C-AA79-DC9B5AEDC56A}"/>
              </a:ext>
            </a:extLst>
          </p:cNvPr>
          <p:cNvSpPr>
            <a:spLocks noGrp="1"/>
          </p:cNvSpPr>
          <p:nvPr>
            <p:ph idx="1"/>
          </p:nvPr>
        </p:nvSpPr>
        <p:spPr/>
        <p:txBody>
          <a:bodyPr>
            <a:normAutofit fontScale="92500" lnSpcReduction="10000"/>
          </a:bodyPr>
          <a:lstStyle/>
          <a:p>
            <a:r>
              <a:rPr lang="en-US" dirty="0">
                <a:solidFill>
                  <a:srgbClr val="0070C0"/>
                </a:solidFill>
              </a:rPr>
              <a:t>Every PC supports Mattocks Tree to J25</a:t>
            </a:r>
          </a:p>
          <a:p>
            <a:r>
              <a:rPr lang="en-US" dirty="0">
                <a:solidFill>
                  <a:srgbClr val="0070C0"/>
                </a:solidFill>
              </a:rPr>
              <a:t>HE say Mattocks Tree To J25 to be built first.</a:t>
            </a:r>
          </a:p>
          <a:p>
            <a:r>
              <a:rPr lang="en-US" dirty="0">
                <a:solidFill>
                  <a:srgbClr val="0070C0"/>
                </a:solidFill>
              </a:rPr>
              <a:t>WHPC plus some others in South Somerset keep pointing out that After Mattocks Tree to J25 only upgrading Southfields roundabout is necessary and existing single carriageway which was all newly built in 1990s is adequate to meet future demand.</a:t>
            </a:r>
          </a:p>
          <a:p>
            <a:r>
              <a:rPr lang="en-US" dirty="0">
                <a:solidFill>
                  <a:srgbClr val="0070C0"/>
                </a:solidFill>
              </a:rPr>
              <a:t>Seriously objecting to the whole scheme on environmental ground: High Court Case Rejected but expect an appeal. Continued pressure from Transport Action Network, Stonehenge and Lower Thames Crossing pressure groups will likely result in battle over Carbon Impact and RIS 2 Directive by government to go to Supreme Court.    </a:t>
            </a:r>
            <a:endParaRPr lang="en-GB" dirty="0">
              <a:solidFill>
                <a:srgbClr val="0070C0"/>
              </a:solidFill>
            </a:endParaRPr>
          </a:p>
        </p:txBody>
      </p:sp>
    </p:spTree>
    <p:extLst>
      <p:ext uri="{BB962C8B-B14F-4D97-AF65-F5344CB8AC3E}">
        <p14:creationId xmlns:p14="http://schemas.microsoft.com/office/powerpoint/2010/main" val="45810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a:xfrm>
            <a:off x="1038225" y="2441575"/>
            <a:ext cx="10515600" cy="1325563"/>
          </a:xfrm>
        </p:spPr>
        <p:txBody>
          <a:bodyPr>
            <a:normAutofit fontScale="90000"/>
          </a:bodyPr>
          <a:lstStyle/>
          <a:p>
            <a:pPr algn="ctr"/>
            <a:r>
              <a:rPr lang="en-GB" sz="3200" dirty="0">
                <a:effectLst/>
                <a:latin typeface="Arial" panose="020B0604020202020204" pitchFamily="34" charset="0"/>
                <a:ea typeface="Times New Roman" panose="02020603050405020304" pitchFamily="18" charset="0"/>
                <a:cs typeface="Times New Roman" panose="02020603050405020304" pitchFamily="18" charset="0"/>
              </a:rPr>
              <a:t> </a:t>
            </a:r>
            <a:br>
              <a:rPr lang="en-GB" sz="4400" dirty="0">
                <a:effectLst/>
                <a:latin typeface="Arial" panose="020B0604020202020204" pitchFamily="34" charset="0"/>
                <a:ea typeface="Times New Roman" panose="02020603050405020304" pitchFamily="18" charset="0"/>
                <a:cs typeface="Times New Roman" panose="02020603050405020304" pitchFamily="18" charset="0"/>
              </a:rPr>
            </a:br>
            <a:r>
              <a:rPr lang="en-GB"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You can download this presentation on the Parish Council Website:-</a:t>
            </a:r>
            <a:br>
              <a:rPr lang="en-GB"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br>
            <a:br>
              <a:rPr lang="en-GB" sz="4400" dirty="0">
                <a:effectLst/>
                <a:latin typeface="Arial" panose="020B0604020202020204" pitchFamily="34" charset="0"/>
                <a:ea typeface="Times New Roman" panose="02020603050405020304" pitchFamily="18" charset="0"/>
                <a:cs typeface="Times New Roman" panose="02020603050405020304" pitchFamily="18" charset="0"/>
              </a:rPr>
            </a:br>
            <a:r>
              <a:rPr lang="en-GB" sz="44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www.westhatchparish.org</a:t>
            </a:r>
            <a:r>
              <a:rPr lang="en-GB" sz="44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.uk</a:t>
            </a:r>
          </a:p>
        </p:txBody>
      </p:sp>
    </p:spTree>
    <p:extLst>
      <p:ext uri="{BB962C8B-B14F-4D97-AF65-F5344CB8AC3E}">
        <p14:creationId xmlns:p14="http://schemas.microsoft.com/office/powerpoint/2010/main" val="10935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Initial HE Proposal </a:t>
            </a:r>
            <a:r>
              <a:rPr lang="en-US" sz="2800" dirty="0">
                <a:solidFill>
                  <a:srgbClr val="0070C0"/>
                </a:solidFill>
                <a:latin typeface="Arial Black" panose="020B0A04020102020204" pitchFamily="34" charset="0"/>
              </a:rPr>
              <a:t>(The A358 Wall)</a:t>
            </a:r>
            <a:br>
              <a:rPr lang="en-US" sz="3200" dirty="0">
                <a:solidFill>
                  <a:srgbClr val="0070C0"/>
                </a:solidFill>
                <a:latin typeface="Arial Black" panose="020B0A04020102020204" pitchFamily="34" charset="0"/>
              </a:rPr>
            </a:br>
            <a:endParaRPr lang="en-GB" sz="3200" dirty="0">
              <a:solidFill>
                <a:srgbClr val="0070C0"/>
              </a:solidFill>
              <a:latin typeface="Arial Black" panose="020B0A04020102020204" pitchFamily="34" charset="0"/>
            </a:endParaRPr>
          </a:p>
        </p:txBody>
      </p:sp>
      <p:pic>
        <p:nvPicPr>
          <p:cNvPr id="7" name="Picture 6">
            <a:extLst>
              <a:ext uri="{FF2B5EF4-FFF2-40B4-BE49-F238E27FC236}">
                <a16:creationId xmlns:a16="http://schemas.microsoft.com/office/drawing/2014/main" id="{3A72AD49-E96B-4A71-BE3A-EC051046A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099" y="1123950"/>
            <a:ext cx="8219621" cy="5505450"/>
          </a:xfrm>
          <a:prstGeom prst="rect">
            <a:avLst/>
          </a:prstGeom>
        </p:spPr>
      </p:pic>
    </p:spTree>
    <p:extLst>
      <p:ext uri="{BB962C8B-B14F-4D97-AF65-F5344CB8AC3E}">
        <p14:creationId xmlns:p14="http://schemas.microsoft.com/office/powerpoint/2010/main" val="335462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Key Dates</a:t>
            </a:r>
            <a:endParaRPr lang="en-GB" sz="32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029EF31-0297-461C-AA79-DC9B5AEDC56A}"/>
              </a:ext>
            </a:extLst>
          </p:cNvPr>
          <p:cNvSpPr>
            <a:spLocks noGrp="1"/>
          </p:cNvSpPr>
          <p:nvPr>
            <p:ph idx="1"/>
          </p:nvPr>
        </p:nvSpPr>
        <p:spPr>
          <a:xfrm>
            <a:off x="-193158" y="2219030"/>
            <a:ext cx="10515600" cy="4351338"/>
          </a:xfrm>
        </p:spPr>
        <p:txBody>
          <a:bodyPr/>
          <a:lstStyle/>
          <a:p>
            <a:r>
              <a:rPr lang="en-US" dirty="0">
                <a:solidFill>
                  <a:srgbClr val="0070C0"/>
                </a:solidFill>
              </a:rPr>
              <a:t>June 2020 Secretary of State (Grant </a:t>
            </a:r>
            <a:r>
              <a:rPr lang="en-US" dirty="0" err="1">
                <a:solidFill>
                  <a:srgbClr val="0070C0"/>
                </a:solidFill>
              </a:rPr>
              <a:t>Shapps</a:t>
            </a:r>
            <a:r>
              <a:rPr lang="en-US" dirty="0">
                <a:solidFill>
                  <a:srgbClr val="0070C0"/>
                </a:solidFill>
              </a:rPr>
              <a:t>) </a:t>
            </a:r>
            <a:r>
              <a:rPr lang="en-US" b="1" dirty="0">
                <a:solidFill>
                  <a:srgbClr val="FF0000"/>
                </a:solidFill>
                <a:effectLst>
                  <a:outerShdw blurRad="38100" dist="38100" dir="2700000" algn="tl">
                    <a:srgbClr val="000000">
                      <a:alpha val="43137"/>
                    </a:srgbClr>
                  </a:outerShdw>
                </a:effectLst>
              </a:rPr>
              <a:t>Directs</a:t>
            </a:r>
            <a:r>
              <a:rPr lang="en-US" dirty="0">
                <a:solidFill>
                  <a:srgbClr val="0070C0"/>
                </a:solidFill>
              </a:rPr>
              <a:t> implementation of RIS 2 which includes dualling of A358 from Southfield to M5 J25.</a:t>
            </a:r>
          </a:p>
          <a:p>
            <a:r>
              <a:rPr lang="en-US" dirty="0">
                <a:solidFill>
                  <a:srgbClr val="0070C0"/>
                </a:solidFill>
              </a:rPr>
              <a:t> Aug 2020 Start of legal action by various groups led by the Transport Action Network over legality of direction in light of climate change commitments.</a:t>
            </a:r>
          </a:p>
          <a:p>
            <a:r>
              <a:rPr lang="en-US" dirty="0">
                <a:solidFill>
                  <a:srgbClr val="0070C0"/>
                </a:solidFill>
              </a:rPr>
              <a:t>Nov 2020 Highways England (HE) announce Taylor Woodrow a division of VINCI SA a French construction company have won the detailed design and construction contract to the Pink modified route.</a:t>
            </a:r>
          </a:p>
          <a:p>
            <a:r>
              <a:rPr lang="en-US" dirty="0">
                <a:solidFill>
                  <a:srgbClr val="0070C0"/>
                </a:solidFill>
              </a:rPr>
              <a:t>April 2021 £328M contract formally signed with Taylor Woodrow.</a:t>
            </a:r>
            <a:endParaRPr lang="en-GB" dirty="0">
              <a:solidFill>
                <a:srgbClr val="0070C0"/>
              </a:solidFill>
            </a:endParaRPr>
          </a:p>
        </p:txBody>
      </p:sp>
    </p:spTree>
    <p:extLst>
      <p:ext uri="{BB962C8B-B14F-4D97-AF65-F5344CB8AC3E}">
        <p14:creationId xmlns:p14="http://schemas.microsoft.com/office/powerpoint/2010/main" val="137005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Community Engagement</a:t>
            </a:r>
            <a:endParaRPr lang="en-GB" sz="32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029EF31-0297-461C-AA79-DC9B5AEDC56A}"/>
              </a:ext>
            </a:extLst>
          </p:cNvPr>
          <p:cNvSpPr>
            <a:spLocks noGrp="1"/>
          </p:cNvSpPr>
          <p:nvPr>
            <p:ph idx="1"/>
          </p:nvPr>
        </p:nvSpPr>
        <p:spPr/>
        <p:txBody>
          <a:bodyPr>
            <a:normAutofit fontScale="77500" lnSpcReduction="20000"/>
          </a:bodyPr>
          <a:lstStyle/>
          <a:p>
            <a:r>
              <a:rPr lang="en-US" dirty="0">
                <a:solidFill>
                  <a:srgbClr val="0070C0"/>
                </a:solidFill>
              </a:rPr>
              <a:t>Meetings held by MS Teams except for a short one hour visit by HE Project Manager and Community Engagement Lead 5</a:t>
            </a:r>
            <a:r>
              <a:rPr lang="en-US" baseline="30000" dirty="0">
                <a:solidFill>
                  <a:srgbClr val="0070C0"/>
                </a:solidFill>
              </a:rPr>
              <a:t>th</a:t>
            </a:r>
            <a:r>
              <a:rPr lang="en-US" dirty="0">
                <a:solidFill>
                  <a:srgbClr val="0070C0"/>
                </a:solidFill>
              </a:rPr>
              <a:t> July with Keith Read and  David Lodge.</a:t>
            </a:r>
          </a:p>
          <a:p>
            <a:r>
              <a:rPr lang="en-US" dirty="0">
                <a:solidFill>
                  <a:srgbClr val="0070C0"/>
                </a:solidFill>
              </a:rPr>
              <a:t> March 2021 Community Liaison Forum 2. All parties, present (Keith and Spud for WHPC) nothing new presented on the design. Decision that future meetings would be with smaller groups made by HE following questionnaire. Clear new Taylor Woodrow team are inheriting little detail from previous design agency Mott.</a:t>
            </a:r>
          </a:p>
          <a:p>
            <a:r>
              <a:rPr lang="en-US" dirty="0">
                <a:solidFill>
                  <a:srgbClr val="0070C0"/>
                </a:solidFill>
              </a:rPr>
              <a:t>April 2021 Initial meeting of PCs from Mattocks Tree to Southfields to discuss issues and avoid divides at meetings with HE by formulating a common view as all except Neroche had significant objections due to lack of access and crossing points.</a:t>
            </a:r>
          </a:p>
          <a:p>
            <a:r>
              <a:rPr lang="en-US" dirty="0">
                <a:solidFill>
                  <a:srgbClr val="0070C0"/>
                </a:solidFill>
              </a:rPr>
              <a:t>May 2021 HE hold separate North/South/Middle meetings with PC reps, SCC, SWT, SSDC and Forestry Commission and a separate Walking, Cycling, Horse Riding (WCH) meeting to discuss and obtain data on access and crossings issues and comment on initial proposals. For WHPC Spud attended plus Spud was invited to WCH session. </a:t>
            </a:r>
          </a:p>
          <a:p>
            <a:r>
              <a:rPr lang="en-US" dirty="0">
                <a:solidFill>
                  <a:srgbClr val="0070C0"/>
                </a:solidFill>
              </a:rPr>
              <a:t>June 2021 Community Liaison Forum 3. Held just after the joint PCs proposal was sent to HE. New neutral chair for meetings and some movement by HE  </a:t>
            </a:r>
            <a:endParaRPr lang="en-GB" dirty="0">
              <a:solidFill>
                <a:srgbClr val="0070C0"/>
              </a:solidFill>
            </a:endParaRPr>
          </a:p>
        </p:txBody>
      </p:sp>
    </p:spTree>
    <p:extLst>
      <p:ext uri="{BB962C8B-B14F-4D97-AF65-F5344CB8AC3E}">
        <p14:creationId xmlns:p14="http://schemas.microsoft.com/office/powerpoint/2010/main" val="207080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HE Original Design Proposed</a:t>
            </a:r>
            <a:br>
              <a:rPr lang="en-US" sz="3200" dirty="0">
                <a:solidFill>
                  <a:srgbClr val="0070C0"/>
                </a:solidFill>
                <a:latin typeface="Arial Black" panose="020B0A04020102020204" pitchFamily="34" charset="0"/>
              </a:rPr>
            </a:br>
            <a:r>
              <a:rPr lang="en-US" sz="2000" dirty="0">
                <a:solidFill>
                  <a:srgbClr val="0070C0"/>
                </a:solidFill>
                <a:latin typeface="Arial Black" panose="020B0A04020102020204" pitchFamily="34" charset="0"/>
              </a:rPr>
              <a:t>J25 to Nags Head</a:t>
            </a:r>
            <a:endParaRPr lang="en-GB" sz="3200" dirty="0">
              <a:solidFill>
                <a:srgbClr val="0070C0"/>
              </a:solidFill>
              <a:latin typeface="Arial Black" panose="020B0A04020102020204" pitchFamily="34" charset="0"/>
            </a:endParaRPr>
          </a:p>
        </p:txBody>
      </p:sp>
      <p:pic>
        <p:nvPicPr>
          <p:cNvPr id="7" name="Content Placeholder 6">
            <a:extLst>
              <a:ext uri="{FF2B5EF4-FFF2-40B4-BE49-F238E27FC236}">
                <a16:creationId xmlns:a16="http://schemas.microsoft.com/office/drawing/2014/main" id="{68050492-8DE3-4334-A7C9-DC30F7E2AE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218" y="2162175"/>
            <a:ext cx="9609482" cy="3910675"/>
          </a:xfrm>
        </p:spPr>
      </p:pic>
    </p:spTree>
    <p:extLst>
      <p:ext uri="{BB962C8B-B14F-4D97-AF65-F5344CB8AC3E}">
        <p14:creationId xmlns:p14="http://schemas.microsoft.com/office/powerpoint/2010/main" val="247315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HE Original Design Proposed</a:t>
            </a:r>
            <a:br>
              <a:rPr lang="en-US" sz="3200" dirty="0">
                <a:solidFill>
                  <a:srgbClr val="0070C0"/>
                </a:solidFill>
                <a:latin typeface="Arial Black" panose="020B0A04020102020204" pitchFamily="34" charset="0"/>
              </a:rPr>
            </a:br>
            <a:r>
              <a:rPr lang="en-US" sz="2000" dirty="0">
                <a:solidFill>
                  <a:srgbClr val="0070C0"/>
                </a:solidFill>
                <a:latin typeface="Arial Black" panose="020B0A04020102020204" pitchFamily="34" charset="0"/>
              </a:rPr>
              <a:t>Mattocks Tree to </a:t>
            </a:r>
            <a:r>
              <a:rPr lang="en-US" sz="2000" dirty="0" err="1">
                <a:solidFill>
                  <a:srgbClr val="0070C0"/>
                </a:solidFill>
                <a:latin typeface="Arial Black" panose="020B0A04020102020204" pitchFamily="34" charset="0"/>
              </a:rPr>
              <a:t>Bickenhall</a:t>
            </a:r>
            <a:r>
              <a:rPr lang="en-US" sz="2000" dirty="0">
                <a:solidFill>
                  <a:srgbClr val="0070C0"/>
                </a:solidFill>
                <a:latin typeface="Arial Black" panose="020B0A04020102020204" pitchFamily="34" charset="0"/>
              </a:rPr>
              <a:t> Wood</a:t>
            </a:r>
            <a:endParaRPr lang="en-GB" sz="3200" dirty="0">
              <a:solidFill>
                <a:srgbClr val="0070C0"/>
              </a:solidFill>
              <a:latin typeface="Arial Black" panose="020B0A04020102020204" pitchFamily="34" charset="0"/>
            </a:endParaRPr>
          </a:p>
        </p:txBody>
      </p:sp>
      <p:pic>
        <p:nvPicPr>
          <p:cNvPr id="4" name="Content Placeholder 3">
            <a:extLst>
              <a:ext uri="{FF2B5EF4-FFF2-40B4-BE49-F238E27FC236}">
                <a16:creationId xmlns:a16="http://schemas.microsoft.com/office/drawing/2014/main" id="{B9A587EE-7E6D-48D0-A6E2-268CC7BE43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325" y="2143125"/>
            <a:ext cx="10057375" cy="3709687"/>
          </a:xfrm>
        </p:spPr>
      </p:pic>
    </p:spTree>
    <p:extLst>
      <p:ext uri="{BB962C8B-B14F-4D97-AF65-F5344CB8AC3E}">
        <p14:creationId xmlns:p14="http://schemas.microsoft.com/office/powerpoint/2010/main" val="422150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HE Original Design Proposed</a:t>
            </a:r>
            <a:br>
              <a:rPr lang="en-US" sz="3200" dirty="0">
                <a:solidFill>
                  <a:srgbClr val="0070C0"/>
                </a:solidFill>
                <a:latin typeface="Arial Black" panose="020B0A04020102020204" pitchFamily="34" charset="0"/>
              </a:rPr>
            </a:br>
            <a:r>
              <a:rPr lang="en-US" sz="2000" dirty="0" err="1">
                <a:solidFill>
                  <a:srgbClr val="0070C0"/>
                </a:solidFill>
                <a:latin typeface="Arial Black" panose="020B0A04020102020204" pitchFamily="34" charset="0"/>
              </a:rPr>
              <a:t>Bickenhall</a:t>
            </a:r>
            <a:r>
              <a:rPr lang="en-US" sz="2000" dirty="0">
                <a:solidFill>
                  <a:srgbClr val="0070C0"/>
                </a:solidFill>
                <a:latin typeface="Arial Black" panose="020B0A04020102020204" pitchFamily="34" charset="0"/>
              </a:rPr>
              <a:t> Wood to </a:t>
            </a:r>
            <a:r>
              <a:rPr lang="en-US" sz="2000" dirty="0" err="1">
                <a:solidFill>
                  <a:srgbClr val="0070C0"/>
                </a:solidFill>
                <a:latin typeface="Arial Black" panose="020B0A04020102020204" pitchFamily="34" charset="0"/>
              </a:rPr>
              <a:t>Stewley</a:t>
            </a:r>
            <a:r>
              <a:rPr lang="en-US" sz="2000" dirty="0">
                <a:solidFill>
                  <a:srgbClr val="0070C0"/>
                </a:solidFill>
                <a:latin typeface="Arial Black" panose="020B0A04020102020204" pitchFamily="34" charset="0"/>
              </a:rPr>
              <a:t> Cross</a:t>
            </a:r>
            <a:endParaRPr lang="en-GB" sz="3200" dirty="0">
              <a:solidFill>
                <a:srgbClr val="0070C0"/>
              </a:solidFill>
              <a:latin typeface="Arial Black" panose="020B0A04020102020204" pitchFamily="34" charset="0"/>
            </a:endParaRPr>
          </a:p>
        </p:txBody>
      </p:sp>
      <p:pic>
        <p:nvPicPr>
          <p:cNvPr id="4" name="Content Placeholder 3">
            <a:extLst>
              <a:ext uri="{FF2B5EF4-FFF2-40B4-BE49-F238E27FC236}">
                <a16:creationId xmlns:a16="http://schemas.microsoft.com/office/drawing/2014/main" id="{37B09297-7D11-4F2F-8CB0-513BE7EC7A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390" y="2419350"/>
            <a:ext cx="9319515" cy="3133725"/>
          </a:xfrm>
        </p:spPr>
      </p:pic>
    </p:spTree>
    <p:extLst>
      <p:ext uri="{BB962C8B-B14F-4D97-AF65-F5344CB8AC3E}">
        <p14:creationId xmlns:p14="http://schemas.microsoft.com/office/powerpoint/2010/main" val="86379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HE Original Design Proposed</a:t>
            </a:r>
            <a:br>
              <a:rPr lang="en-US" sz="3200" dirty="0">
                <a:solidFill>
                  <a:srgbClr val="0070C0"/>
                </a:solidFill>
                <a:latin typeface="Arial Black" panose="020B0A04020102020204" pitchFamily="34" charset="0"/>
              </a:rPr>
            </a:br>
            <a:r>
              <a:rPr lang="en-US" sz="2000" dirty="0" err="1">
                <a:solidFill>
                  <a:srgbClr val="0070C0"/>
                </a:solidFill>
                <a:latin typeface="Arial Black" panose="020B0A04020102020204" pitchFamily="34" charset="0"/>
              </a:rPr>
              <a:t>Ashill</a:t>
            </a:r>
            <a:r>
              <a:rPr lang="en-US" sz="2000" dirty="0">
                <a:solidFill>
                  <a:srgbClr val="0070C0"/>
                </a:solidFill>
                <a:latin typeface="Arial Black" panose="020B0A04020102020204" pitchFamily="34" charset="0"/>
              </a:rPr>
              <a:t> to Southfields</a:t>
            </a:r>
            <a:endParaRPr lang="en-GB" sz="3200" dirty="0">
              <a:solidFill>
                <a:srgbClr val="0070C0"/>
              </a:solidFill>
              <a:latin typeface="Arial Black" panose="020B0A04020102020204" pitchFamily="34" charset="0"/>
            </a:endParaRPr>
          </a:p>
        </p:txBody>
      </p:sp>
      <p:pic>
        <p:nvPicPr>
          <p:cNvPr id="4" name="Content Placeholder 3">
            <a:extLst>
              <a:ext uri="{FF2B5EF4-FFF2-40B4-BE49-F238E27FC236}">
                <a16:creationId xmlns:a16="http://schemas.microsoft.com/office/drawing/2014/main" id="{B1E4811B-5CF5-47F1-A0EF-DA4072E624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125" y="2133599"/>
            <a:ext cx="11201796" cy="3495675"/>
          </a:xfrm>
        </p:spPr>
      </p:pic>
    </p:spTree>
    <p:extLst>
      <p:ext uri="{BB962C8B-B14F-4D97-AF65-F5344CB8AC3E}">
        <p14:creationId xmlns:p14="http://schemas.microsoft.com/office/powerpoint/2010/main" val="74298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656D-07EC-4B22-A021-E179B2621A5F}"/>
              </a:ext>
            </a:extLst>
          </p:cNvPr>
          <p:cNvSpPr>
            <a:spLocks noGrp="1"/>
          </p:cNvSpPr>
          <p:nvPr>
            <p:ph type="title"/>
          </p:nvPr>
        </p:nvSpPr>
        <p:spPr/>
        <p:txBody>
          <a:bodyPr>
            <a:normAutofit/>
          </a:bodyPr>
          <a:lstStyle/>
          <a:p>
            <a:r>
              <a:rPr lang="en-US" sz="3200" dirty="0">
                <a:solidFill>
                  <a:srgbClr val="0070C0"/>
                </a:solidFill>
                <a:latin typeface="Arial Black" panose="020B0A04020102020204" pitchFamily="34" charset="0"/>
              </a:rPr>
              <a:t>Joint PCs Proposals</a:t>
            </a:r>
            <a:endParaRPr lang="en-GB" sz="3200" dirty="0">
              <a:solidFill>
                <a:srgbClr val="0070C0"/>
              </a:solidFill>
              <a:latin typeface="Arial Black" panose="020B0A04020102020204" pitchFamily="34" charset="0"/>
            </a:endParaRPr>
          </a:p>
        </p:txBody>
      </p:sp>
      <p:pic>
        <p:nvPicPr>
          <p:cNvPr id="6" name="Content Placeholder 5">
            <a:extLst>
              <a:ext uri="{FF2B5EF4-FFF2-40B4-BE49-F238E27FC236}">
                <a16:creationId xmlns:a16="http://schemas.microsoft.com/office/drawing/2014/main" id="{5188A390-4CA6-4CE2-863F-C371B6987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499" y="1770256"/>
            <a:ext cx="9669476" cy="4386864"/>
          </a:xfrm>
        </p:spPr>
      </p:pic>
    </p:spTree>
    <p:extLst>
      <p:ext uri="{BB962C8B-B14F-4D97-AF65-F5344CB8AC3E}">
        <p14:creationId xmlns:p14="http://schemas.microsoft.com/office/powerpoint/2010/main" val="134415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838</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Times New Roman</vt:lpstr>
      <vt:lpstr>Office Theme</vt:lpstr>
      <vt:lpstr>WEST HATCH PARISH MEETING   at   7.00pm on Wednesday 28th July 2021 in the Village Hall      Update on Highways England’s (HE) proposals to upgrade the A358     This is an open meeting for the Parish Council to update parishioners about developments on the proposed dualling of the A358 and to hear their views on the project. </vt:lpstr>
      <vt:lpstr>Initial HE Proposal (The A358 Wall) </vt:lpstr>
      <vt:lpstr>Key Dates</vt:lpstr>
      <vt:lpstr>Community Engagement</vt:lpstr>
      <vt:lpstr>HE Original Design Proposed J25 to Nags Head</vt:lpstr>
      <vt:lpstr>HE Original Design Proposed Mattocks Tree to Bickenhall Wood</vt:lpstr>
      <vt:lpstr>HE Original Design Proposed Bickenhall Wood to Stewley Cross</vt:lpstr>
      <vt:lpstr>HE Original Design Proposed Ashill to Southfields</vt:lpstr>
      <vt:lpstr>Joint PCs Proposals</vt:lpstr>
      <vt:lpstr>Joint PCs Proposals</vt:lpstr>
      <vt:lpstr>Joint PC Proposals</vt:lpstr>
      <vt:lpstr>Joint PC Proposals</vt:lpstr>
      <vt:lpstr>Joint PC Proposals</vt:lpstr>
      <vt:lpstr>Joint PC Proposals</vt:lpstr>
      <vt:lpstr>Joint PC Proposals</vt:lpstr>
      <vt:lpstr>Latest HE Position</vt:lpstr>
      <vt:lpstr>Current Position </vt:lpstr>
      <vt:lpstr>Will It Ever Happen?</vt:lpstr>
      <vt:lpstr>  You can download this presentation on the Parish Council Website:-  www.westhatchparish.org.uk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HATCH PARISH MEETING   at   7.00pm on Wednesday 28th July 2021 in the Village Hall      Update on Highways England’s (HE) proposals to upgrade the A358     This is an open meeting for the Parish Council to update parishioners about developments on the proposed dualling of the A358 and to hear their views on the project.</dc:title>
  <dc:creator>martin middleton</dc:creator>
  <cp:lastModifiedBy>R W</cp:lastModifiedBy>
  <cp:revision>19</cp:revision>
  <dcterms:created xsi:type="dcterms:W3CDTF">2021-07-20T11:26:04Z</dcterms:created>
  <dcterms:modified xsi:type="dcterms:W3CDTF">2021-07-30T09:45:56Z</dcterms:modified>
</cp:coreProperties>
</file>